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67" r:id="rId7"/>
    <p:sldId id="268" r:id="rId8"/>
    <p:sldId id="273" r:id="rId9"/>
    <p:sldId id="276" r:id="rId10"/>
    <p:sldId id="277" r:id="rId11"/>
    <p:sldId id="278" r:id="rId12"/>
    <p:sldId id="279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1B00"/>
    <a:srgbClr val="3A1D00"/>
    <a:srgbClr val="2A1500"/>
    <a:srgbClr val="FFFFFF"/>
    <a:srgbClr val="1A0D00"/>
    <a:srgbClr val="502800"/>
    <a:srgbClr val="FF3399"/>
    <a:srgbClr val="906030"/>
    <a:srgbClr val="996633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>
        <p:scale>
          <a:sx n="70" d="100"/>
          <a:sy n="70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30" d="100"/>
          <a:sy n="130" d="100"/>
        </p:scale>
        <p:origin x="-97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F6B49-8DFB-48B2-BCB1-3C76081A3D8E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12A22-FC91-42D7-B100-79F740D0A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12A22-FC91-42D7-B100-79F740D0AB6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AF94-A8C8-429D-83BD-6DB7BA3AF180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AA33-7BE7-4579-872F-FCE5F9EA8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AF94-A8C8-429D-83BD-6DB7BA3AF180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AA33-7BE7-4579-872F-FCE5F9EA8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AF94-A8C8-429D-83BD-6DB7BA3AF180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AA33-7BE7-4579-872F-FCE5F9EA8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AF94-A8C8-429D-83BD-6DB7BA3AF180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AA33-7BE7-4579-872F-FCE5F9EA8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AF94-A8C8-429D-83BD-6DB7BA3AF180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AA33-7BE7-4579-872F-FCE5F9EA8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AF94-A8C8-429D-83BD-6DB7BA3AF180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AA33-7BE7-4579-872F-FCE5F9EA8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AF94-A8C8-429D-83BD-6DB7BA3AF180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AA33-7BE7-4579-872F-FCE5F9EA8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AF94-A8C8-429D-83BD-6DB7BA3AF180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AA33-7BE7-4579-872F-FCE5F9EA8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AF94-A8C8-429D-83BD-6DB7BA3AF180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AA33-7BE7-4579-872F-FCE5F9EA8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AF94-A8C8-429D-83BD-6DB7BA3AF180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AA33-7BE7-4579-872F-FCE5F9EA8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AF94-A8C8-429D-83BD-6DB7BA3AF180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AA33-7BE7-4579-872F-FCE5F9EA8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FAF94-A8C8-429D-83BD-6DB7BA3AF180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FAA33-7BE7-4579-872F-FCE5F9EA8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19400" y="0"/>
            <a:ext cx="6324600" cy="56323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270000">
              <a:schemeClr val="bg2">
                <a:lumMod val="90000"/>
              </a:schemeClr>
            </a:innerShd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6629400" y="5410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2819400" cy="5632311"/>
          </a:xfrm>
          <a:prstGeom prst="rect">
            <a:avLst/>
          </a:prstGeom>
          <a:solidFill>
            <a:srgbClr val="2A150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1800" y="1524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686800" y="52578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71800" y="51816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686800" y="1524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048000" y="2286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763000" y="53340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048000" y="52578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763000" y="2286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5638800"/>
            <a:ext cx="9144000" cy="1588"/>
          </a:xfrm>
          <a:prstGeom prst="line">
            <a:avLst/>
          </a:prstGeom>
          <a:ln w="28575">
            <a:solidFill>
              <a:srgbClr val="2A1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2400" y="152400"/>
            <a:ext cx="2514600" cy="5355312"/>
          </a:xfrm>
          <a:prstGeom prst="rect">
            <a:avLst/>
          </a:prstGeom>
          <a:noFill/>
          <a:ln w="28575" cap="flat">
            <a:solidFill>
              <a:srgbClr val="FFFFFF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3505200" y="1219200"/>
            <a:ext cx="501581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Maiandra GD" pitchFamily="34" charset="0"/>
              </a:rPr>
              <a:t> Grades 4-5  </a:t>
            </a:r>
          </a:p>
          <a:p>
            <a:pPr algn="ctr"/>
            <a:r>
              <a:rPr lang="en-US" sz="4800" b="1" dirty="0" smtClean="0">
                <a:latin typeface="Maiandra GD" pitchFamily="34" charset="0"/>
              </a:rPr>
              <a:t> Social Studies</a:t>
            </a:r>
          </a:p>
          <a:p>
            <a:pPr algn="ctr"/>
            <a:r>
              <a:rPr lang="en-US" sz="4800" b="1" dirty="0" smtClean="0">
                <a:latin typeface="Maiandra GD" pitchFamily="34" charset="0"/>
              </a:rPr>
              <a:t>Fall Update</a:t>
            </a:r>
          </a:p>
          <a:p>
            <a:pPr algn="ctr"/>
            <a:r>
              <a:rPr lang="en-US" sz="4800" b="1" dirty="0" smtClean="0">
                <a:latin typeface="Maiandra GD" pitchFamily="34" charset="0"/>
              </a:rPr>
              <a:t>2011</a:t>
            </a:r>
            <a:endParaRPr lang="en-US" sz="4800" b="1" dirty="0">
              <a:latin typeface="Maiandra GD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59436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 smtClean="0">
                <a:latin typeface="Maiandra GD" pitchFamily="34" charset="0"/>
              </a:rPr>
              <a:t>How’s Your Story Going?</a:t>
            </a:r>
            <a:endParaRPr lang="en-US" sz="5400" b="1" i="1" dirty="0">
              <a:latin typeface="Maiandra GD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304800"/>
            <a:ext cx="2286000" cy="95410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Maiandra GD" pitchFamily="34" charset="0"/>
              </a:rPr>
              <a:t>Elementary Social Studies Coordinator: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Maiandra GD" pitchFamily="34" charset="0"/>
              </a:rPr>
              <a:t>Mona Savage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Maiandra GD" pitchFamily="34" charset="0"/>
              </a:rPr>
              <a:t>rsavage@mckinneyisd.net </a:t>
            </a:r>
            <a:endParaRPr lang="en-US" sz="1400" b="1" dirty="0">
              <a:solidFill>
                <a:schemeClr val="bg1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95600" y="0"/>
            <a:ext cx="6248400" cy="56323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270000">
              <a:schemeClr val="bg2">
                <a:lumMod val="90000"/>
              </a:schemeClr>
            </a:innerShdw>
          </a:effectLst>
        </p:spPr>
        <p:txBody>
          <a:bodyPr wrap="square" rtlCol="0">
            <a:spAutoFit/>
          </a:bodyPr>
          <a:lstStyle/>
          <a:p>
            <a:endParaRPr lang="en-US" sz="3600" b="1" dirty="0" smtClean="0">
              <a:latin typeface="Maiandra GD" pitchFamily="34" charset="0"/>
            </a:endParaRPr>
          </a:p>
          <a:p>
            <a:endParaRPr lang="en-US" sz="3600" b="1" dirty="0" smtClean="0">
              <a:latin typeface="Maiandra GD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b="1" dirty="0" smtClean="0">
              <a:latin typeface="Maiandra GD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b="1" dirty="0" smtClean="0">
              <a:latin typeface="Maiandra GD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Maiandra GD" pitchFamily="34" charset="0"/>
              </a:rPr>
              <a:t>Find Your Campus folder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Maiandra GD" pitchFamily="34" charset="0"/>
              </a:rPr>
              <a:t>Using district data, plot social studies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Maiandra GD" pitchFamily="34" charset="0"/>
              </a:rPr>
              <a:t>Analyze the trends and fill out the “Trends in Social Studies District Data Sheet.”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Maiandra GD" pitchFamily="34" charset="0"/>
              </a:rPr>
              <a:t>Put everything back in your campus folder.</a:t>
            </a:r>
          </a:p>
          <a:p>
            <a:pPr lvl="1"/>
            <a:endParaRPr lang="en-US" sz="3600" b="1" dirty="0" smtClean="0">
              <a:latin typeface="Maiandra GD" pitchFamily="34" charset="0"/>
            </a:endParaRPr>
          </a:p>
          <a:p>
            <a:pPr lvl="1"/>
            <a:endParaRPr lang="en-US" sz="3600" b="1" dirty="0" smtClean="0">
              <a:latin typeface="Maiandra GD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29400" y="5410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2819400" cy="5632311"/>
          </a:xfrm>
          <a:prstGeom prst="rect">
            <a:avLst/>
          </a:prstGeom>
          <a:solidFill>
            <a:srgbClr val="2A150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1800" y="1524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686800" y="52578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71800" y="51816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686800" y="1524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048000" y="2286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763000" y="53340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048000" y="52578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763000" y="2286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5638800"/>
            <a:ext cx="9144000" cy="1588"/>
          </a:xfrm>
          <a:prstGeom prst="line">
            <a:avLst/>
          </a:prstGeom>
          <a:ln w="28575">
            <a:solidFill>
              <a:srgbClr val="2A1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2400" y="152400"/>
            <a:ext cx="2514600" cy="5355312"/>
          </a:xfrm>
          <a:prstGeom prst="rect">
            <a:avLst/>
          </a:prstGeom>
          <a:noFill/>
          <a:ln w="28575" cap="flat">
            <a:solidFill>
              <a:srgbClr val="FFFFFF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838200" y="152400"/>
            <a:ext cx="1015663" cy="5334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endParaRPr lang="en-US" sz="5400" b="1" dirty="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52800" y="-457200"/>
            <a:ext cx="5562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sz="2000" b="1" dirty="0" smtClean="0">
              <a:latin typeface="Maiandra GD" pitchFamily="34" charset="0"/>
            </a:endParaRPr>
          </a:p>
          <a:p>
            <a:endParaRPr lang="en-US" dirty="0" smtClean="0"/>
          </a:p>
          <a:p>
            <a:pPr algn="ctr"/>
            <a:r>
              <a:rPr lang="en-US" sz="4000" b="1" dirty="0" smtClean="0">
                <a:latin typeface="Maiandra GD" pitchFamily="34" charset="0"/>
              </a:rPr>
              <a:t>Vertical Look at Trends </a:t>
            </a:r>
          </a:p>
          <a:p>
            <a:pPr algn="ctr"/>
            <a:r>
              <a:rPr lang="en-US" sz="4000" b="1" dirty="0" smtClean="0">
                <a:latin typeface="Maiandra GD" pitchFamily="34" charset="0"/>
              </a:rPr>
              <a:t>in Social Studies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00400" y="0"/>
            <a:ext cx="54102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latin typeface="Maiandra GD" pitchFamily="34" charset="0"/>
            </a:endParaRPr>
          </a:p>
          <a:p>
            <a:pPr algn="ctr"/>
            <a:endParaRPr lang="en-US" sz="4000" b="1" dirty="0" smtClean="0">
              <a:latin typeface="Maiandra GD" pitchFamily="34" charset="0"/>
            </a:endParaRPr>
          </a:p>
          <a:p>
            <a:endParaRPr lang="en-US" sz="2400" b="1" dirty="0" smtClean="0">
              <a:latin typeface="Maiandra GD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8" name="Rectangle 27"/>
          <p:cNvSpPr/>
          <p:nvPr/>
        </p:nvSpPr>
        <p:spPr>
          <a:xfrm>
            <a:off x="2133600" y="5791200"/>
            <a:ext cx="54101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atin typeface="Maiandra GD" pitchFamily="34" charset="0"/>
              </a:rPr>
              <a:t>World Café #5</a:t>
            </a:r>
            <a:endParaRPr lang="en-US" sz="5400" b="1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19400" y="0"/>
            <a:ext cx="6324600" cy="56323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270000">
              <a:schemeClr val="bg2">
                <a:lumMod val="90000"/>
              </a:schemeClr>
            </a:innerShd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6629400" y="5410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2819400" cy="5632311"/>
          </a:xfrm>
          <a:prstGeom prst="rect">
            <a:avLst/>
          </a:prstGeom>
          <a:solidFill>
            <a:srgbClr val="2A150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1800" y="1524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686800" y="52578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71800" y="51816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686800" y="1524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048000" y="2286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763000" y="53340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048000" y="52578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763000" y="2286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5638800"/>
            <a:ext cx="9144000" cy="1588"/>
          </a:xfrm>
          <a:prstGeom prst="line">
            <a:avLst/>
          </a:prstGeom>
          <a:ln w="28575">
            <a:solidFill>
              <a:srgbClr val="2A1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2400" y="152400"/>
            <a:ext cx="2514600" cy="5355312"/>
          </a:xfrm>
          <a:prstGeom prst="rect">
            <a:avLst/>
          </a:prstGeom>
          <a:noFill/>
          <a:ln w="28575" cap="flat">
            <a:solidFill>
              <a:srgbClr val="FFFFFF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838200" y="152400"/>
            <a:ext cx="1015663" cy="5334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Maiandra GD" pitchFamily="34" charset="0"/>
              </a:rPr>
              <a:t>Social Studies</a:t>
            </a:r>
            <a:endParaRPr lang="en-US" sz="5400" b="1" dirty="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59346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Maiandra GD" pitchFamily="34" charset="0"/>
              </a:rPr>
              <a:t>Agenda</a:t>
            </a:r>
            <a:endParaRPr lang="en-US" sz="5400" dirty="0">
              <a:latin typeface="Maiandra G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29000" y="838200"/>
            <a:ext cx="52578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Maiandra GD" pitchFamily="34" charset="0"/>
              </a:rPr>
              <a:t>Highlights of Social Studies </a:t>
            </a:r>
          </a:p>
          <a:p>
            <a:pPr marL="1428750" lvl="2" indent="-514350">
              <a:buFont typeface="Arial" pitchFamily="34" charset="0"/>
              <a:buChar char="•"/>
            </a:pPr>
            <a:r>
              <a:rPr lang="en-US" sz="2400" dirty="0" smtClean="0">
                <a:latin typeface="Maiandra GD" pitchFamily="34" charset="0"/>
              </a:rPr>
              <a:t>New People, New Resources</a:t>
            </a:r>
          </a:p>
          <a:p>
            <a:pPr marL="1428750" lvl="2" indent="-514350">
              <a:buFont typeface="Arial" pitchFamily="34" charset="0"/>
              <a:buChar char="•"/>
            </a:pPr>
            <a:r>
              <a:rPr lang="en-US" sz="2400" dirty="0" smtClean="0">
                <a:latin typeface="Maiandra GD" pitchFamily="34" charset="0"/>
              </a:rPr>
              <a:t>LRE website as a primary resource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Maiandra GD" pitchFamily="34" charset="0"/>
              </a:rPr>
              <a:t>Assessment Calendars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Maiandra GD" pitchFamily="34" charset="0"/>
              </a:rPr>
              <a:t>Teachers Reflections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Maiandra GD" pitchFamily="34" charset="0"/>
              </a:rPr>
              <a:t>Trends in Social Studies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Maiandra GD" pitchFamily="34" charset="0"/>
              </a:rPr>
              <a:t>Tell Your Campus 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19400" y="0"/>
            <a:ext cx="6324600" cy="56323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270000">
              <a:schemeClr val="bg2">
                <a:lumMod val="90000"/>
              </a:schemeClr>
            </a:innerShd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6629400" y="5410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2819400" cy="5632311"/>
          </a:xfrm>
          <a:prstGeom prst="rect">
            <a:avLst/>
          </a:prstGeom>
          <a:solidFill>
            <a:srgbClr val="2A150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1800" y="1524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686800" y="52578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71800" y="51816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686800" y="1524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048000" y="2286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763000" y="53340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048000" y="52578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763000" y="2286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5638800"/>
            <a:ext cx="9144000" cy="1588"/>
          </a:xfrm>
          <a:prstGeom prst="line">
            <a:avLst/>
          </a:prstGeom>
          <a:ln w="28575">
            <a:solidFill>
              <a:srgbClr val="2A1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2400" y="152400"/>
            <a:ext cx="2514600" cy="5355312"/>
          </a:xfrm>
          <a:prstGeom prst="rect">
            <a:avLst/>
          </a:prstGeom>
          <a:noFill/>
          <a:ln w="28575" cap="flat">
            <a:solidFill>
              <a:srgbClr val="FFFFFF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838200" y="152400"/>
            <a:ext cx="1015663" cy="5334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Maiandra GD" pitchFamily="34" charset="0"/>
              </a:rPr>
              <a:t>Social Studies</a:t>
            </a:r>
            <a:endParaRPr lang="en-US" sz="5400" b="1" dirty="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59346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Maiandra GD" pitchFamily="34" charset="0"/>
              </a:rPr>
              <a:t>Assessment/Reflection Sheets</a:t>
            </a:r>
            <a:endParaRPr lang="en-US" sz="5400" dirty="0">
              <a:latin typeface="Maiandra G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6600" y="838200"/>
            <a:ext cx="54864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8000" b="1" dirty="0" smtClean="0">
                <a:latin typeface="Maiandra GD" pitchFamily="34" charset="0"/>
              </a:rPr>
              <a:t>Who and Why</a:t>
            </a:r>
          </a:p>
          <a:p>
            <a:pPr lvl="3"/>
            <a:endParaRPr lang="en-US" sz="2000" b="1" dirty="0" smtClean="0">
              <a:latin typeface="Maiandra GD" pitchFamily="34" charset="0"/>
            </a:endParaRPr>
          </a:p>
          <a:p>
            <a:pPr lvl="3">
              <a:buFont typeface="Arial" pitchFamily="34" charset="0"/>
              <a:buChar char="•"/>
            </a:pPr>
            <a:endParaRPr lang="en-US" sz="3200" b="1" dirty="0" smtClean="0">
              <a:latin typeface="Maiandra GD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200" b="1" dirty="0" smtClean="0">
              <a:latin typeface="Maiandra GD" pitchFamily="34" charset="0"/>
            </a:endParaRPr>
          </a:p>
          <a:p>
            <a:pPr algn="ctr"/>
            <a:endParaRPr lang="en-US" sz="3200" b="1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19400" y="0"/>
            <a:ext cx="6324600" cy="56323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270000">
              <a:schemeClr val="bg2">
                <a:lumMod val="90000"/>
              </a:schemeClr>
            </a:innerShd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6629400" y="5410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2819400" cy="5632311"/>
          </a:xfrm>
          <a:prstGeom prst="rect">
            <a:avLst/>
          </a:prstGeom>
          <a:solidFill>
            <a:srgbClr val="2A150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1800" y="1524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686800" y="52578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71800" y="51816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686800" y="1524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048000" y="2286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763000" y="53340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048000" y="52578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763000" y="2286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5638800"/>
            <a:ext cx="9144000" cy="1588"/>
          </a:xfrm>
          <a:prstGeom prst="line">
            <a:avLst/>
          </a:prstGeom>
          <a:ln w="28575">
            <a:solidFill>
              <a:srgbClr val="2A1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2400" y="152400"/>
            <a:ext cx="2514600" cy="5355312"/>
          </a:xfrm>
          <a:prstGeom prst="rect">
            <a:avLst/>
          </a:prstGeom>
          <a:noFill/>
          <a:ln w="28575" cap="flat">
            <a:solidFill>
              <a:srgbClr val="FFFFFF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838200" y="152400"/>
            <a:ext cx="1015663" cy="5334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Maiandra GD" pitchFamily="34" charset="0"/>
              </a:rPr>
              <a:t>Social Studies</a:t>
            </a:r>
            <a:endParaRPr lang="en-US" sz="5400" b="1" dirty="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59346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Maiandra GD" pitchFamily="34" charset="0"/>
              </a:rPr>
              <a:t>Trends in Social Studies</a:t>
            </a:r>
            <a:endParaRPr lang="en-US" sz="5400" dirty="0">
              <a:latin typeface="Maiandra G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6600" y="1600200"/>
            <a:ext cx="533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</a:t>
            </a:r>
            <a:r>
              <a:rPr lang="en-US" sz="3600" b="1" dirty="0" smtClean="0">
                <a:latin typeface="Maiandra GD" pitchFamily="34" charset="0"/>
              </a:rPr>
              <a:t> Vertical Look at Social Studies </a:t>
            </a: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>
                <a:latin typeface="Maiandra GD" pitchFamily="34" charset="0"/>
              </a:rPr>
              <a:t>Plotting the DATA</a:t>
            </a:r>
          </a:p>
          <a:p>
            <a:pPr lvl="3">
              <a:buFont typeface="Arial" pitchFamily="34" charset="0"/>
              <a:buChar char="•"/>
            </a:pPr>
            <a:endParaRPr lang="en-US" sz="3600" b="1" dirty="0" smtClean="0">
              <a:latin typeface="Maiandra GD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19400" y="0"/>
            <a:ext cx="6324600" cy="563231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270000">
              <a:schemeClr val="bg2">
                <a:lumMod val="90000"/>
              </a:schemeClr>
            </a:innerShd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6629400" y="5410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2819400" cy="5632311"/>
          </a:xfrm>
          <a:prstGeom prst="rect">
            <a:avLst/>
          </a:prstGeom>
          <a:solidFill>
            <a:srgbClr val="2A150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1800" y="1524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686800" y="52578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71800" y="51816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686800" y="1524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048000" y="2286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763000" y="53340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048000" y="52578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763000" y="2286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5638800"/>
            <a:ext cx="9144000" cy="1588"/>
          </a:xfrm>
          <a:prstGeom prst="line">
            <a:avLst/>
          </a:prstGeom>
          <a:ln w="28575">
            <a:solidFill>
              <a:srgbClr val="2A1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2400" y="152400"/>
            <a:ext cx="2514600" cy="5355312"/>
          </a:xfrm>
          <a:prstGeom prst="rect">
            <a:avLst/>
          </a:prstGeom>
          <a:noFill/>
          <a:ln w="28575" cap="flat">
            <a:solidFill>
              <a:srgbClr val="FFFFFF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838200" y="152400"/>
            <a:ext cx="1015663" cy="5334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Maiandra GD" pitchFamily="34" charset="0"/>
              </a:rPr>
              <a:t>Social Studies</a:t>
            </a:r>
            <a:endParaRPr lang="en-US" sz="5400" b="1" dirty="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59346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Maiandra GD" pitchFamily="34" charset="0"/>
              </a:rPr>
              <a:t>Tell Your Story</a:t>
            </a:r>
            <a:endParaRPr lang="en-US" sz="5400" dirty="0">
              <a:latin typeface="Maiandra G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52800" y="457200"/>
            <a:ext cx="5334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b="1" dirty="0" smtClean="0">
                <a:latin typeface="Maiandra GD" pitchFamily="34" charset="0"/>
              </a:rPr>
              <a:t>Where are YOU at?</a:t>
            </a:r>
          </a:p>
          <a:p>
            <a:r>
              <a:rPr lang="en-US" sz="3600" b="1" dirty="0" smtClean="0">
                <a:latin typeface="Maiandra GD" pitchFamily="34" charset="0"/>
              </a:rPr>
              <a:t>Where are YOU going?</a:t>
            </a:r>
          </a:p>
          <a:p>
            <a:r>
              <a:rPr lang="en-US" sz="3600" b="1" dirty="0" smtClean="0">
                <a:latin typeface="Maiandra GD" pitchFamily="34" charset="0"/>
              </a:rPr>
              <a:t>How will YOU get there?</a:t>
            </a:r>
          </a:p>
          <a:p>
            <a:endParaRPr lang="en-US" sz="3600" b="1" dirty="0" smtClean="0">
              <a:latin typeface="Maiandra GD" pitchFamily="34" charset="0"/>
            </a:endParaRPr>
          </a:p>
          <a:p>
            <a:r>
              <a:rPr lang="en-US" sz="2400" b="1" dirty="0" smtClean="0">
                <a:latin typeface="Maiandra GD" pitchFamily="34" charset="0"/>
              </a:rPr>
              <a:t>YOU = CAMPUS </a:t>
            </a:r>
          </a:p>
          <a:p>
            <a:endParaRPr lang="en-US" sz="2400" b="1" i="1" dirty="0" smtClean="0">
              <a:latin typeface="Maiandra GD" pitchFamily="34" charset="0"/>
            </a:endParaRPr>
          </a:p>
          <a:p>
            <a:r>
              <a:rPr lang="en-US" sz="2400" b="1" i="1" dirty="0" smtClean="0">
                <a:latin typeface="Maiandra GD" pitchFamily="34" charset="0"/>
              </a:rPr>
              <a:t>*Complete as vertical team and return to Mona by Oct. 14</a:t>
            </a:r>
            <a:r>
              <a:rPr lang="en-US" sz="2400" b="1" i="1" baseline="30000" dirty="0" smtClean="0">
                <a:latin typeface="Maiandra GD" pitchFamily="34" charset="0"/>
              </a:rPr>
              <a:t>th</a:t>
            </a:r>
            <a:endParaRPr lang="en-US" sz="2400" b="1" i="1" dirty="0" smtClean="0">
              <a:latin typeface="Maiandra GD" pitchFamily="34" charset="0"/>
            </a:endParaRPr>
          </a:p>
          <a:p>
            <a:endParaRPr lang="en-US" sz="3600" b="1" dirty="0" smtClean="0">
              <a:latin typeface="Maiandra GD" pitchFamily="34" charset="0"/>
            </a:endParaRPr>
          </a:p>
          <a:p>
            <a:pPr lvl="3">
              <a:buFont typeface="Arial" pitchFamily="34" charset="0"/>
              <a:buChar char="•"/>
            </a:pPr>
            <a:endParaRPr lang="en-US" sz="2000" b="1" dirty="0" smtClean="0">
              <a:latin typeface="Maiandra GD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19400" y="0"/>
            <a:ext cx="6324600" cy="58169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270000">
              <a:schemeClr val="bg2">
                <a:lumMod val="90000"/>
              </a:schemeClr>
            </a:innerShdw>
          </a:effectLst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3600" dirty="0" smtClean="0"/>
              <a:t>1. </a:t>
            </a:r>
          </a:p>
          <a:p>
            <a:pPr marL="342900" indent="-342900"/>
            <a:endParaRPr lang="en-US" sz="3600" dirty="0" smtClean="0"/>
          </a:p>
          <a:p>
            <a:pPr marL="342900" indent="-342900"/>
            <a:endParaRPr lang="en-US" sz="3600" dirty="0" smtClean="0"/>
          </a:p>
          <a:p>
            <a:pPr marL="342900" indent="-342900" algn="ctr"/>
            <a:r>
              <a:rPr lang="en-US" sz="4000" dirty="0" smtClean="0">
                <a:latin typeface="Maiandra GD" pitchFamily="34" charset="0"/>
              </a:rPr>
              <a:t>What are challenges you face using the social studies curriculum?</a:t>
            </a:r>
          </a:p>
          <a:p>
            <a:pPr marL="342900" indent="-342900"/>
            <a:endParaRPr lang="en-US" sz="3600" dirty="0" smtClean="0"/>
          </a:p>
          <a:p>
            <a:pPr marL="342900" indent="-342900"/>
            <a:endParaRPr lang="en-US" sz="3600" dirty="0" smtClean="0"/>
          </a:p>
          <a:p>
            <a:pPr marL="342900" indent="-342900"/>
            <a:endParaRPr lang="en-US" sz="3600" dirty="0" smtClean="0"/>
          </a:p>
          <a:p>
            <a:pPr marL="342900" indent="-342900"/>
            <a:endParaRPr lang="en-US" sz="36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6629400" y="5410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2819400" cy="5632311"/>
          </a:xfrm>
          <a:prstGeom prst="rect">
            <a:avLst/>
          </a:prstGeom>
          <a:solidFill>
            <a:srgbClr val="2A150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1800" y="1524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686800" y="52578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71800" y="51816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686800" y="1524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048000" y="2286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763000" y="53340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048000" y="52578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763000" y="2286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5638800"/>
            <a:ext cx="9144000" cy="1588"/>
          </a:xfrm>
          <a:prstGeom prst="line">
            <a:avLst/>
          </a:prstGeom>
          <a:ln w="28575">
            <a:solidFill>
              <a:srgbClr val="2A1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2400" y="152400"/>
            <a:ext cx="2514600" cy="5355312"/>
          </a:xfrm>
          <a:prstGeom prst="rect">
            <a:avLst/>
          </a:prstGeom>
          <a:noFill/>
          <a:ln w="28575" cap="flat">
            <a:solidFill>
              <a:srgbClr val="FFFFFF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838200" y="152400"/>
            <a:ext cx="1015663" cy="5334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endParaRPr lang="en-US" sz="5400" b="1" dirty="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0400" y="-228600"/>
            <a:ext cx="5562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sz="2000" b="1" dirty="0" smtClean="0">
              <a:latin typeface="Maiandra GD" pitchFamily="34" charset="0"/>
            </a:endParaRPr>
          </a:p>
          <a:p>
            <a:endParaRPr lang="en-US" dirty="0" smtClean="0"/>
          </a:p>
          <a:p>
            <a:pPr algn="ctr"/>
            <a:r>
              <a:rPr lang="en-US" sz="4000" b="1" dirty="0" smtClean="0">
                <a:latin typeface="Maiandra GD" pitchFamily="34" charset="0"/>
              </a:rPr>
              <a:t>Challenges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76600" y="-152400"/>
            <a:ext cx="54102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latin typeface="Maiandra GD" pitchFamily="34" charset="0"/>
            </a:endParaRPr>
          </a:p>
          <a:p>
            <a:pPr algn="ctr"/>
            <a:endParaRPr lang="en-US" sz="4000" b="1" dirty="0" smtClean="0">
              <a:latin typeface="Maiandra GD" pitchFamily="34" charset="0"/>
            </a:endParaRPr>
          </a:p>
          <a:p>
            <a:endParaRPr lang="en-US" sz="2400" b="1" dirty="0" smtClean="0">
              <a:latin typeface="Maiandra GD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8" name="Rectangle 27"/>
          <p:cNvSpPr/>
          <p:nvPr/>
        </p:nvSpPr>
        <p:spPr>
          <a:xfrm>
            <a:off x="2133600" y="5791200"/>
            <a:ext cx="54101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atin typeface="Maiandra GD" pitchFamily="34" charset="0"/>
              </a:rPr>
              <a:t>World Café #1</a:t>
            </a:r>
            <a:endParaRPr lang="en-US" sz="5400" b="1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743200" y="0"/>
            <a:ext cx="6400800" cy="57554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270000">
              <a:schemeClr val="bg2">
                <a:lumMod val="90000"/>
              </a:schemeClr>
            </a:innerShdw>
          </a:effectLst>
        </p:spPr>
        <p:txBody>
          <a:bodyPr wrap="square" rtlCol="0">
            <a:spAutoFit/>
          </a:bodyPr>
          <a:lstStyle/>
          <a:p>
            <a:endParaRPr lang="en-US" sz="3600" b="1" dirty="0" smtClean="0">
              <a:latin typeface="Maiandra GD" pitchFamily="34" charset="0"/>
            </a:endParaRPr>
          </a:p>
          <a:p>
            <a:endParaRPr lang="en-US" sz="3600" b="1" dirty="0" smtClean="0">
              <a:latin typeface="Maiandra GD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b="1" dirty="0" smtClean="0">
              <a:latin typeface="Maiandra GD" pitchFamily="34" charset="0"/>
            </a:endParaRPr>
          </a:p>
          <a:p>
            <a:pPr lvl="1" algn="ctr"/>
            <a:r>
              <a:rPr lang="en-US" sz="4000" dirty="0" smtClean="0">
                <a:latin typeface="Maiandra GD" pitchFamily="34" charset="0"/>
              </a:rPr>
              <a:t>What are ways Mona can support your team teaching social studies?</a:t>
            </a:r>
          </a:p>
          <a:p>
            <a:pPr lvl="1" algn="ctr"/>
            <a:endParaRPr lang="en-US" sz="4000" dirty="0" smtClean="0">
              <a:latin typeface="Maiandra GD" pitchFamily="34" charset="0"/>
            </a:endParaRPr>
          </a:p>
          <a:p>
            <a:pPr lvl="1" algn="ctr"/>
            <a:endParaRPr lang="en-US" sz="4000" dirty="0" smtClean="0">
              <a:latin typeface="Maiandra GD" pitchFamily="34" charset="0"/>
            </a:endParaRPr>
          </a:p>
          <a:p>
            <a:pPr lvl="1"/>
            <a:endParaRPr lang="en-US" sz="3600" b="1" dirty="0" smtClean="0">
              <a:latin typeface="Maiandra GD" pitchFamily="34" charset="0"/>
            </a:endParaRPr>
          </a:p>
          <a:p>
            <a:pPr lvl="1"/>
            <a:endParaRPr lang="en-US" sz="3600" b="1" dirty="0" smtClean="0">
              <a:latin typeface="Maiandra GD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29400" y="5410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2819400" cy="5632311"/>
          </a:xfrm>
          <a:prstGeom prst="rect">
            <a:avLst/>
          </a:prstGeom>
          <a:solidFill>
            <a:srgbClr val="2A150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1800" y="1524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686800" y="52578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71800" y="51816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686800" y="1524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048000" y="2286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763000" y="53340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048000" y="52578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763000" y="2286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5638800"/>
            <a:ext cx="9144000" cy="1588"/>
          </a:xfrm>
          <a:prstGeom prst="line">
            <a:avLst/>
          </a:prstGeom>
          <a:ln w="28575">
            <a:solidFill>
              <a:srgbClr val="2A1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2400" y="152400"/>
            <a:ext cx="2514600" cy="5355312"/>
          </a:xfrm>
          <a:prstGeom prst="rect">
            <a:avLst/>
          </a:prstGeom>
          <a:noFill/>
          <a:ln w="28575" cap="flat">
            <a:solidFill>
              <a:srgbClr val="FFFFFF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838200" y="152400"/>
            <a:ext cx="1015663" cy="5334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endParaRPr lang="en-US" sz="5400" b="1" dirty="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6600" y="0"/>
            <a:ext cx="5562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sz="2000" b="1" dirty="0" smtClean="0">
              <a:latin typeface="Maiandra GD" pitchFamily="34" charset="0"/>
            </a:endParaRPr>
          </a:p>
          <a:p>
            <a:endParaRPr lang="en-US" dirty="0" smtClean="0"/>
          </a:p>
          <a:p>
            <a:pPr algn="ctr"/>
            <a:r>
              <a:rPr lang="en-US" sz="4000" b="1" dirty="0" smtClean="0">
                <a:latin typeface="Maiandra GD" pitchFamily="34" charset="0"/>
              </a:rPr>
              <a:t>Ways to Support You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24200" y="0"/>
            <a:ext cx="54102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latin typeface="Maiandra GD" pitchFamily="34" charset="0"/>
            </a:endParaRPr>
          </a:p>
          <a:p>
            <a:pPr algn="ctr"/>
            <a:endParaRPr lang="en-US" sz="4000" b="1" dirty="0" smtClean="0">
              <a:latin typeface="Maiandra GD" pitchFamily="34" charset="0"/>
            </a:endParaRPr>
          </a:p>
          <a:p>
            <a:endParaRPr lang="en-US" sz="2400" b="1" dirty="0" smtClean="0">
              <a:latin typeface="Maiandra GD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8" name="Rectangle 27"/>
          <p:cNvSpPr/>
          <p:nvPr/>
        </p:nvSpPr>
        <p:spPr>
          <a:xfrm>
            <a:off x="2133600" y="5791200"/>
            <a:ext cx="54101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atin typeface="Maiandra GD" pitchFamily="34" charset="0"/>
              </a:rPr>
              <a:t>World Café #2</a:t>
            </a:r>
            <a:endParaRPr lang="en-US" sz="5400" b="1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743200" y="0"/>
            <a:ext cx="6400800" cy="58169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270000">
              <a:schemeClr val="bg2">
                <a:lumMod val="90000"/>
              </a:schemeClr>
            </a:innerShdw>
          </a:effectLst>
        </p:spPr>
        <p:txBody>
          <a:bodyPr wrap="square" rtlCol="0">
            <a:spAutoFit/>
          </a:bodyPr>
          <a:lstStyle/>
          <a:p>
            <a:endParaRPr lang="en-US" sz="3600" b="1" dirty="0" smtClean="0">
              <a:latin typeface="Maiandra GD" pitchFamily="34" charset="0"/>
            </a:endParaRPr>
          </a:p>
          <a:p>
            <a:endParaRPr lang="en-US" sz="3600" b="1" dirty="0" smtClean="0">
              <a:latin typeface="Maiandra GD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b="1" dirty="0" smtClean="0">
              <a:latin typeface="Maiandra GD" pitchFamily="34" charset="0"/>
            </a:endParaRPr>
          </a:p>
          <a:p>
            <a:pPr marL="342900" indent="-342900" algn="ctr"/>
            <a:r>
              <a:rPr lang="en-US" sz="3200" dirty="0" smtClean="0"/>
              <a:t>Share your thoughts, ideas, and questions about social studies  unit assessment projects.</a:t>
            </a:r>
          </a:p>
          <a:p>
            <a:pPr lvl="1"/>
            <a:endParaRPr lang="en-US" sz="3600" b="1" dirty="0" smtClean="0">
              <a:latin typeface="Maiandra GD" pitchFamily="34" charset="0"/>
            </a:endParaRPr>
          </a:p>
          <a:p>
            <a:pPr lvl="1"/>
            <a:endParaRPr lang="en-US" sz="3600" b="1" dirty="0" smtClean="0">
              <a:latin typeface="Maiandra GD" pitchFamily="34" charset="0"/>
            </a:endParaRPr>
          </a:p>
          <a:p>
            <a:pPr lvl="1"/>
            <a:endParaRPr lang="en-US" sz="3600" b="1" dirty="0" smtClean="0">
              <a:latin typeface="Maiandra GD" pitchFamily="34" charset="0"/>
            </a:endParaRPr>
          </a:p>
          <a:p>
            <a:pPr lvl="1"/>
            <a:endParaRPr lang="en-US" sz="3600" b="1" dirty="0" smtClean="0">
              <a:latin typeface="Maiandra GD" pitchFamily="34" charset="0"/>
            </a:endParaRPr>
          </a:p>
          <a:p>
            <a:pPr lvl="1"/>
            <a:endParaRPr lang="en-US" sz="3600" b="1" dirty="0" smtClean="0">
              <a:latin typeface="Maiandra GD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29400" y="5410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2819400" cy="5632311"/>
          </a:xfrm>
          <a:prstGeom prst="rect">
            <a:avLst/>
          </a:prstGeom>
          <a:solidFill>
            <a:srgbClr val="2A150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1800" y="1524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686800" y="52578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71800" y="51816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686800" y="1524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048000" y="2286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763000" y="53340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048000" y="52578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763000" y="2286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5638800"/>
            <a:ext cx="9144000" cy="1588"/>
          </a:xfrm>
          <a:prstGeom prst="line">
            <a:avLst/>
          </a:prstGeom>
          <a:ln w="28575">
            <a:solidFill>
              <a:srgbClr val="2A1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2400" y="152400"/>
            <a:ext cx="2514600" cy="5355312"/>
          </a:xfrm>
          <a:prstGeom prst="rect">
            <a:avLst/>
          </a:prstGeom>
          <a:noFill/>
          <a:ln w="28575" cap="flat">
            <a:solidFill>
              <a:srgbClr val="FFFFFF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838200" y="152400"/>
            <a:ext cx="1015663" cy="5334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endParaRPr lang="en-US" sz="5400" b="1" dirty="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6600" y="0"/>
            <a:ext cx="5562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sz="2000" b="1" dirty="0" smtClean="0">
              <a:latin typeface="Maiandra GD" pitchFamily="34" charset="0"/>
            </a:endParaRPr>
          </a:p>
          <a:p>
            <a:endParaRPr lang="en-US" dirty="0" smtClean="0"/>
          </a:p>
          <a:p>
            <a:pPr algn="ctr"/>
            <a:r>
              <a:rPr lang="en-US" sz="4000" b="1" dirty="0" smtClean="0">
                <a:latin typeface="Maiandra GD" pitchFamily="34" charset="0"/>
              </a:rPr>
              <a:t>Ways to Support You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24200" y="0"/>
            <a:ext cx="54102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latin typeface="Maiandra GD" pitchFamily="34" charset="0"/>
            </a:endParaRPr>
          </a:p>
          <a:p>
            <a:pPr algn="ctr"/>
            <a:endParaRPr lang="en-US" sz="4000" b="1" dirty="0" smtClean="0">
              <a:latin typeface="Maiandra GD" pitchFamily="34" charset="0"/>
            </a:endParaRPr>
          </a:p>
          <a:p>
            <a:endParaRPr lang="en-US" sz="2400" b="1" dirty="0" smtClean="0">
              <a:latin typeface="Maiandra GD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8" name="Rectangle 27"/>
          <p:cNvSpPr/>
          <p:nvPr/>
        </p:nvSpPr>
        <p:spPr>
          <a:xfrm>
            <a:off x="2133600" y="5791200"/>
            <a:ext cx="54101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atin typeface="Maiandra GD" pitchFamily="34" charset="0"/>
              </a:rPr>
              <a:t>World Café #3</a:t>
            </a:r>
            <a:endParaRPr lang="en-US" sz="5400" b="1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743200" y="1"/>
            <a:ext cx="6400800" cy="5509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270000">
              <a:schemeClr val="bg2">
                <a:lumMod val="90000"/>
              </a:schemeClr>
            </a:innerShdw>
          </a:effectLst>
        </p:spPr>
        <p:txBody>
          <a:bodyPr wrap="square" rtlCol="0">
            <a:spAutoFit/>
          </a:bodyPr>
          <a:lstStyle/>
          <a:p>
            <a:endParaRPr lang="en-US" sz="3600" b="1" dirty="0" smtClean="0">
              <a:latin typeface="Maiandra GD" pitchFamily="34" charset="0"/>
            </a:endParaRPr>
          </a:p>
          <a:p>
            <a:endParaRPr lang="en-US" sz="3600" b="1" dirty="0" smtClean="0">
              <a:latin typeface="Maiandra GD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b="1" dirty="0" smtClean="0">
              <a:latin typeface="Maiandra GD" pitchFamily="34" charset="0"/>
            </a:endParaRPr>
          </a:p>
          <a:p>
            <a:pPr marL="914400" lvl="1" indent="-457200"/>
            <a:r>
              <a:rPr lang="en-US" sz="2400" dirty="0" smtClean="0">
                <a:latin typeface="Maiandra GD" pitchFamily="34" charset="0"/>
              </a:rPr>
              <a:t>On the chart provided please write answer the following questions and return to complete with campus vertical teams.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Maiandra GD" pitchFamily="34" charset="0"/>
              </a:rPr>
              <a:t>Where are you at as a campus?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Maiandra GD" pitchFamily="34" charset="0"/>
              </a:rPr>
              <a:t>Where would you like to be?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Maiandra GD" pitchFamily="34" charset="0"/>
              </a:rPr>
              <a:t>How will you get there?</a:t>
            </a:r>
          </a:p>
          <a:p>
            <a:pPr lvl="1" algn="ctr"/>
            <a:endParaRPr lang="en-US" sz="4000" dirty="0" smtClean="0">
              <a:latin typeface="Maiandra GD" pitchFamily="34" charset="0"/>
            </a:endParaRPr>
          </a:p>
          <a:p>
            <a:pPr lvl="1"/>
            <a:endParaRPr lang="en-US" sz="3600" b="1" dirty="0" smtClean="0">
              <a:latin typeface="Maiandra GD" pitchFamily="34" charset="0"/>
            </a:endParaRPr>
          </a:p>
          <a:p>
            <a:pPr lvl="1"/>
            <a:endParaRPr lang="en-US" sz="3600" b="1" dirty="0" smtClean="0">
              <a:latin typeface="Maiandra GD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29400" y="5410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2819400" cy="5632311"/>
          </a:xfrm>
          <a:prstGeom prst="rect">
            <a:avLst/>
          </a:prstGeom>
          <a:solidFill>
            <a:srgbClr val="2A150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1800" y="1524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686800" y="52578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71800" y="51816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686800" y="152400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2A1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048000" y="2286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763000" y="53340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048000" y="52578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763000" y="228600"/>
            <a:ext cx="152400" cy="152400"/>
          </a:xfrm>
          <a:prstGeom prst="ellipse">
            <a:avLst/>
          </a:prstGeom>
          <a:solidFill>
            <a:srgbClr val="2A1500"/>
          </a:solidFill>
          <a:ln>
            <a:solidFill>
              <a:srgbClr val="3A1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5638800"/>
            <a:ext cx="9144000" cy="1588"/>
          </a:xfrm>
          <a:prstGeom prst="line">
            <a:avLst/>
          </a:prstGeom>
          <a:ln w="28575">
            <a:solidFill>
              <a:srgbClr val="2A1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2400" y="152400"/>
            <a:ext cx="2514600" cy="5355312"/>
          </a:xfrm>
          <a:prstGeom prst="rect">
            <a:avLst/>
          </a:prstGeom>
          <a:noFill/>
          <a:ln w="28575" cap="flat">
            <a:solidFill>
              <a:srgbClr val="FFFFFF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838200" y="152400"/>
            <a:ext cx="1015663" cy="5334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endParaRPr lang="en-US" sz="5400" b="1" dirty="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6600" y="0"/>
            <a:ext cx="5562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sz="2000" b="1" dirty="0" smtClean="0">
              <a:latin typeface="Maiandra GD" pitchFamily="34" charset="0"/>
            </a:endParaRPr>
          </a:p>
          <a:p>
            <a:endParaRPr lang="en-US" dirty="0" smtClean="0"/>
          </a:p>
          <a:p>
            <a:pPr algn="ctr"/>
            <a:r>
              <a:rPr lang="en-US" sz="4000" b="1" dirty="0" smtClean="0">
                <a:latin typeface="Maiandra GD" pitchFamily="34" charset="0"/>
              </a:rPr>
              <a:t>Growing Chart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24200" y="0"/>
            <a:ext cx="54102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latin typeface="Maiandra GD" pitchFamily="34" charset="0"/>
            </a:endParaRPr>
          </a:p>
          <a:p>
            <a:pPr algn="ctr"/>
            <a:endParaRPr lang="en-US" sz="4000" b="1" dirty="0" smtClean="0">
              <a:latin typeface="Maiandra GD" pitchFamily="34" charset="0"/>
            </a:endParaRPr>
          </a:p>
          <a:p>
            <a:endParaRPr lang="en-US" sz="2400" b="1" dirty="0" smtClean="0">
              <a:latin typeface="Maiandra GD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8" name="Rectangle 27"/>
          <p:cNvSpPr/>
          <p:nvPr/>
        </p:nvSpPr>
        <p:spPr>
          <a:xfrm>
            <a:off x="2133600" y="5791200"/>
            <a:ext cx="54101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atin typeface="Maiandra GD" pitchFamily="34" charset="0"/>
              </a:rPr>
              <a:t>World Café #4</a:t>
            </a:r>
            <a:endParaRPr lang="en-US" sz="5400" b="1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03000327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Props1.xml><?xml version="1.0" encoding="utf-8"?>
<ds:datastoreItem xmlns:ds="http://schemas.openxmlformats.org/officeDocument/2006/customXml" ds:itemID="{3A55AC1B-7A29-41AE-A57A-9D43288BD4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865E6D-576C-435C-AFB3-F074AFC4C6D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27AF47A-72F3-4151-AA83-B3E70ACC6248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TP030003270</Template>
  <TotalTime>156</TotalTime>
  <Words>272</Words>
  <Application>Microsoft Office PowerPoint</Application>
  <PresentationFormat>On-screen Show (4:3)</PresentationFormat>
  <Paragraphs>550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TP030003270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McKinney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rsavage</dc:creator>
  <cp:keywords/>
  <dc:description/>
  <cp:lastModifiedBy>rsavage</cp:lastModifiedBy>
  <cp:revision>22</cp:revision>
  <dcterms:created xsi:type="dcterms:W3CDTF">2011-07-28T20:12:43Z</dcterms:created>
  <dcterms:modified xsi:type="dcterms:W3CDTF">2011-09-26T03:16:24Z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TC300032709990</vt:lpwstr>
  </property>
</Properties>
</file>